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15"/>
  </p:notesMasterIdLst>
  <p:handoutMasterIdLst>
    <p:handoutMasterId r:id="rId16"/>
  </p:handoutMasterIdLst>
  <p:sldIdLst>
    <p:sldId id="296" r:id="rId5"/>
    <p:sldId id="299" r:id="rId6"/>
    <p:sldId id="283" r:id="rId7"/>
    <p:sldId id="289" r:id="rId8"/>
    <p:sldId id="286" r:id="rId9"/>
    <p:sldId id="285" r:id="rId10"/>
    <p:sldId id="284" r:id="rId11"/>
    <p:sldId id="288" r:id="rId12"/>
    <p:sldId id="282" r:id="rId13"/>
    <p:sldId id="291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bara Landzaad" initials="BL" lastIdx="2" clrIdx="0">
    <p:extLst>
      <p:ext uri="{19B8F6BF-5375-455C-9EA6-DF929625EA0E}">
        <p15:presenceInfo xmlns:p15="http://schemas.microsoft.com/office/powerpoint/2012/main" userId="S::b.landzaad@meewestbrabant.nl::2131e759-5072-4728-9b32-4a9f50c6534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6455" autoAdjust="0"/>
    <p:restoredTop sz="94660"/>
  </p:normalViewPr>
  <p:slideViewPr>
    <p:cSldViewPr snapToGrid="0">
      <p:cViewPr varScale="1">
        <p:scale>
          <a:sx n="66" d="100"/>
          <a:sy n="66" d="100"/>
        </p:scale>
        <p:origin x="192" y="1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7D94232E-C66D-47A6-959E-9823A8FF39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451A9DD-6D36-4ED7-BF4E-FCE2C832C6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5A3AC-3118-46BB-A381-3A3DF732CE35}" type="datetimeFigureOut">
              <a:rPr lang="nl-NL" smtClean="0"/>
              <a:t>11-01-2021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D333202-F019-4D35-BC72-AE24EEC8E0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F7F9DF1-A975-4D06-AA0D-A18BF05D04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D6F7D-2B04-42F5-9BE8-FC86F028266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812765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64D01A-D58F-40BF-B3F3-8B0D7C1C4C1E}" type="datetimeFigureOut">
              <a:rPr lang="nl-NL" smtClean="0"/>
              <a:t>11-01-2021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A0C9E-AC1D-47A9-B359-1CF40802B4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9080600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53343AA3-61EC-4636-8015-F70C30291558}" type="datetime1">
              <a:rPr lang="nl-NL" smtClean="0"/>
              <a:t>11-01-2021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1695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486A-6B01-41D9-AC8A-5D506BDC8B2F}" type="datetime1">
              <a:rPr lang="nl-NL" smtClean="0"/>
              <a:t>11-01-2021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049239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486A-6B01-41D9-AC8A-5D506BDC8B2F}" type="datetime1">
              <a:rPr lang="nl-NL" smtClean="0"/>
              <a:t>11-01-2021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315388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486A-6B01-41D9-AC8A-5D506BDC8B2F}" type="datetime1">
              <a:rPr lang="nl-NL" smtClean="0"/>
              <a:t>11-01-2021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050008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486A-6B01-41D9-AC8A-5D506BDC8B2F}" type="datetime1">
              <a:rPr lang="nl-NL" smtClean="0"/>
              <a:t>11-01-2021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243630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486A-6B01-41D9-AC8A-5D506BDC8B2F}" type="datetime1">
              <a:rPr lang="nl-NL" smtClean="0"/>
              <a:t>11-01-2021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382384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486A-6B01-41D9-AC8A-5D506BDC8B2F}" type="datetime1">
              <a:rPr lang="nl-NL" smtClean="0"/>
              <a:t>11-01-2021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376145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0E52-B41F-43D0-911D-90337DE13450}" type="datetime1">
              <a:rPr lang="nl-NL" smtClean="0"/>
              <a:t>11-01-2021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950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1B6F4-705D-47DC-8C9F-D6F14FC91F9D}" type="datetime1">
              <a:rPr lang="nl-NL" smtClean="0"/>
              <a:t>11-01-2021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4153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E8489-874B-4CE5-9A4C-6EA4186C7F03}" type="datetime1">
              <a:rPr lang="nl-NL" smtClean="0"/>
              <a:t>11-01-2021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4625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10B0A-764B-4C5B-B236-88D2052CAD31}" type="datetime1">
              <a:rPr lang="nl-NL" smtClean="0"/>
              <a:t>11-01-2021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4738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32AA-786B-45DC-B928-63F520319AC8}" type="datetime1">
              <a:rPr lang="nl-NL" smtClean="0"/>
              <a:t>11-01-2021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8875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B1DF2-AE88-4A1D-9D1A-2BFE76ADA100}" type="datetime1">
              <a:rPr lang="nl-NL" smtClean="0"/>
              <a:t>11-01-2021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505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86424-7E8E-4BE5-8AA7-01F40FF68D27}" type="datetime1">
              <a:rPr lang="nl-NL" smtClean="0"/>
              <a:t>11-01-2021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4400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79496-87C5-4217-8F65-E9097B12E94B}" type="datetime1">
              <a:rPr lang="nl-NL" smtClean="0"/>
              <a:t>11-01-2021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4042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3557A-0BBD-4EBF-BE47-3F5DA377016C}" type="datetime1">
              <a:rPr lang="nl-NL" smtClean="0"/>
              <a:t>11-01-2021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6485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8DD9-3CF7-46FF-A30A-64AE74E52250}" type="datetime1">
              <a:rPr lang="nl-NL" smtClean="0"/>
              <a:t>11-01-2021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2037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8F91486A-6B01-41D9-AC8A-5D506BDC8B2F}" type="datetime1">
              <a:rPr lang="nl-NL" smtClean="0"/>
              <a:t>11-01-2021</a:t>
            </a:fld>
            <a:endParaRPr lang="nl-NL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1904A71C-C578-4166-B08A-34F55DBA4B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253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rpsteamgilzerijen.nl/" TargetMode="External"/><Relationship Id="rId2" Type="http://schemas.openxmlformats.org/officeDocument/2006/relationships/hyperlink" Target="mailto:contact@dorpsteamgilzerijen.n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Relationship Id="rId9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DDA519-0E55-4DDA-94D9-8828BBEC1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Dorpsteam Gilze en Rijen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348EA85C-0B97-4D58-8115-33A7972D7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172" y="2386584"/>
            <a:ext cx="7302627" cy="366018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NL" sz="2600" dirty="0"/>
              <a:t>	</a:t>
            </a:r>
          </a:p>
          <a:p>
            <a:r>
              <a:rPr lang="nl-NL" sz="2600" dirty="0"/>
              <a:t>IMW Tilburg</a:t>
            </a:r>
          </a:p>
          <a:p>
            <a:r>
              <a:rPr lang="nl-NL" sz="2600" dirty="0" err="1"/>
              <a:t>ContourdeTwern</a:t>
            </a:r>
            <a:r>
              <a:rPr lang="nl-NL" sz="2600" dirty="0"/>
              <a:t>	</a:t>
            </a:r>
          </a:p>
          <a:p>
            <a:r>
              <a:rPr lang="nl-NL" sz="2600" dirty="0"/>
              <a:t>MEE West-Brabant</a:t>
            </a:r>
          </a:p>
          <a:p>
            <a:endParaRPr lang="nl-NL" sz="1500" dirty="0"/>
          </a:p>
          <a:p>
            <a:endParaRPr lang="nl-NL" sz="1500" dirty="0"/>
          </a:p>
          <a:p>
            <a:endParaRPr lang="nl-NL" sz="1500" dirty="0"/>
          </a:p>
          <a:p>
            <a:pPr marL="0" indent="0">
              <a:buNone/>
            </a:pPr>
            <a:r>
              <a:rPr lang="nl-NL" sz="1500" dirty="0"/>
              <a:t> - </a:t>
            </a:r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334181ED-2E41-814E-B1CB-7ED1A82DC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733" y="4905046"/>
            <a:ext cx="4905325" cy="166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85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DDA519-0E55-4DDA-94D9-8828BBEC1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Bereikbaarheid Gilze en Rijen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348EA85C-0B97-4D58-8115-33A7972D7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39" y="3281371"/>
            <a:ext cx="9445106" cy="3462369"/>
          </a:xfrm>
        </p:spPr>
        <p:txBody>
          <a:bodyPr anchor="ctr">
            <a:normAutofit fontScale="25000" lnSpcReduction="20000"/>
          </a:bodyPr>
          <a:lstStyle/>
          <a:p>
            <a:pPr marL="0" indent="0">
              <a:buNone/>
            </a:pPr>
            <a:r>
              <a:rPr lang="nl-NL" sz="8000" b="1" dirty="0"/>
              <a:t>Inloopspreekuur samen met het VIP</a:t>
            </a:r>
            <a:br>
              <a:rPr lang="nl-NL" sz="8000" dirty="0"/>
            </a:br>
            <a:r>
              <a:rPr lang="nl-NL" sz="8000" dirty="0"/>
              <a:t>	</a:t>
            </a:r>
          </a:p>
          <a:p>
            <a:pPr lvl="1"/>
            <a:r>
              <a:rPr lang="nl-NL" sz="8000" dirty="0"/>
              <a:t>De Boodschap - dinsdag 9.00 – 11.00u</a:t>
            </a:r>
          </a:p>
          <a:p>
            <a:pPr lvl="1"/>
            <a:r>
              <a:rPr lang="nl-NL" sz="8000" dirty="0"/>
              <a:t>De Schakel - donderdag 9.00 – 11.00u</a:t>
            </a:r>
          </a:p>
          <a:p>
            <a:pPr lvl="1"/>
            <a:r>
              <a:rPr lang="nl-NL" sz="8000" dirty="0"/>
              <a:t>Het Budgetcafé – vrijdag 9.00 – 12.00u</a:t>
            </a:r>
          </a:p>
          <a:p>
            <a:pPr marL="0" indent="0">
              <a:buNone/>
            </a:pPr>
            <a:endParaRPr lang="nl-NL" sz="8000" dirty="0"/>
          </a:p>
          <a:p>
            <a:pPr marL="0" indent="0">
              <a:buNone/>
            </a:pPr>
            <a:r>
              <a:rPr lang="nl-NL" sz="8000" dirty="0"/>
              <a:t>Telefonisch infopunt Dorpsteams – 088 605 0 605</a:t>
            </a:r>
          </a:p>
          <a:p>
            <a:pPr lvl="1"/>
            <a:r>
              <a:rPr lang="nl-NL" sz="8000" dirty="0"/>
              <a:t>werkdagen 9.00 tot 10.30 uur</a:t>
            </a:r>
          </a:p>
          <a:p>
            <a:pPr marL="457200" lvl="1" indent="0">
              <a:buNone/>
            </a:pPr>
            <a:endParaRPr lang="nl-NL" sz="8000" dirty="0"/>
          </a:p>
          <a:p>
            <a:pPr marL="0" indent="0">
              <a:buNone/>
            </a:pPr>
            <a:r>
              <a:rPr lang="nl-NL" sz="8000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contact@dorpsteamgilzerijen.nl</a:t>
            </a:r>
            <a:endParaRPr lang="nl-NL" sz="8000" dirty="0"/>
          </a:p>
          <a:p>
            <a:pPr marL="0" indent="0">
              <a:buNone/>
            </a:pPr>
            <a:endParaRPr lang="nl-NL" sz="80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nl-NL" sz="80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www.dorpsteamgilzerijen.nl</a:t>
            </a:r>
            <a:endParaRPr lang="nl-NL" sz="8000" dirty="0">
              <a:solidFill>
                <a:srgbClr val="0070C0"/>
              </a:solidFill>
            </a:endParaRPr>
          </a:p>
          <a:p>
            <a:endParaRPr lang="nl-NL" sz="2900" dirty="0"/>
          </a:p>
          <a:p>
            <a:pPr marL="0" indent="0">
              <a:buNone/>
            </a:pPr>
            <a:r>
              <a:rPr lang="nl-NL" dirty="0"/>
              <a:t>  </a:t>
            </a:r>
          </a:p>
          <a:p>
            <a:endParaRPr lang="nl-NL" sz="1500" dirty="0"/>
          </a:p>
          <a:p>
            <a:endParaRPr lang="nl-NL" sz="1500" dirty="0"/>
          </a:p>
          <a:p>
            <a:endParaRPr lang="nl-NL" sz="1500" dirty="0"/>
          </a:p>
          <a:p>
            <a:pPr marL="0" indent="0">
              <a:buNone/>
            </a:pPr>
            <a:r>
              <a:rPr lang="nl-NL" sz="1500" dirty="0"/>
              <a:t> - </a:t>
            </a:r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CCF15FCC-0900-4E0A-A7D8-927E0F523F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733" y="4905046"/>
            <a:ext cx="4905325" cy="166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94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DDA519-0E55-4DDA-94D9-8828BBEC1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Dorpsteam Gilze en Rijen – Het gezicht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46A9512-55B6-9B49-8FC6-7A1E19D0C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75" y="2386585"/>
            <a:ext cx="1647359" cy="123629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554434D-F326-8B44-B2CD-7B717BF24761}"/>
              </a:ext>
            </a:extLst>
          </p:cNvPr>
          <p:cNvSpPr txBox="1"/>
          <p:nvPr/>
        </p:nvSpPr>
        <p:spPr>
          <a:xfrm>
            <a:off x="605254" y="3629790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cap="all" dirty="0"/>
              <a:t>LORENZ AALDERS-BAKKER</a:t>
            </a:r>
          </a:p>
          <a:p>
            <a:endParaRPr lang="nl-NL" sz="10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D5A9EDD-94EF-5545-AA81-B4DFBDA7A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354" y="2400410"/>
            <a:ext cx="932405" cy="1243206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6B34DEF-F5DB-B146-9FE1-B973ACBC76D5}"/>
              </a:ext>
            </a:extLst>
          </p:cNvPr>
          <p:cNvSpPr/>
          <p:nvPr/>
        </p:nvSpPr>
        <p:spPr>
          <a:xfrm>
            <a:off x="2730124" y="3636703"/>
            <a:ext cx="19527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nl-NL" sz="1000" cap="all" dirty="0">
                <a:solidFill>
                  <a:srgbClr val="212529"/>
                </a:solidFill>
              </a:rPr>
              <a:t>CHRISTEL VAN KRONENBURG</a:t>
            </a:r>
            <a:endParaRPr lang="nl-NL" sz="1000" i="0" u="none" strike="noStrike" cap="all" dirty="0">
              <a:solidFill>
                <a:srgbClr val="212529"/>
              </a:solidFill>
              <a:effectLst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529F2C8-134B-E44D-8348-6EED56AA4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4405" y="2400410"/>
            <a:ext cx="1644964" cy="1236293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2491AE13-1759-404C-B4F1-EB77F4E41019}"/>
              </a:ext>
            </a:extLst>
          </p:cNvPr>
          <p:cNvSpPr/>
          <p:nvPr/>
        </p:nvSpPr>
        <p:spPr>
          <a:xfrm>
            <a:off x="5193310" y="3636703"/>
            <a:ext cx="12506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nl-NL" sz="1000" cap="all" dirty="0">
                <a:solidFill>
                  <a:srgbClr val="212529"/>
                </a:solidFill>
              </a:rPr>
              <a:t>ANGELIQUE PUNT</a:t>
            </a:r>
            <a:endParaRPr lang="nl-NL" sz="1000" i="0" u="none" strike="noStrike" cap="all" dirty="0">
              <a:solidFill>
                <a:srgbClr val="212529"/>
              </a:solidFill>
              <a:effectLst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F46AEA3-1A73-FC43-A8AB-AB41D1CAE2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4221" y="2393497"/>
            <a:ext cx="828966" cy="1243206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60632ECB-DB75-1A42-8097-9238304460FE}"/>
              </a:ext>
            </a:extLst>
          </p:cNvPr>
          <p:cNvSpPr/>
          <p:nvPr/>
        </p:nvSpPr>
        <p:spPr>
          <a:xfrm>
            <a:off x="7380182" y="3636703"/>
            <a:ext cx="13099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nl-NL" sz="1000" cap="all" dirty="0">
                <a:solidFill>
                  <a:srgbClr val="212529"/>
                </a:solidFill>
              </a:rPr>
              <a:t>JEANINE BOUMAN</a:t>
            </a:r>
            <a:endParaRPr lang="nl-NL" sz="1000" i="0" u="none" strike="noStrike" cap="all" dirty="0">
              <a:solidFill>
                <a:srgbClr val="212529"/>
              </a:solidFill>
              <a:effectLst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DCD5DD55-6F8C-404D-B797-7FC3B369E2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343" y="4485681"/>
            <a:ext cx="1648391" cy="1236293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D0B51E53-0AD9-4B42-831A-98DC3389F42B}"/>
              </a:ext>
            </a:extLst>
          </p:cNvPr>
          <p:cNvSpPr/>
          <p:nvPr/>
        </p:nvSpPr>
        <p:spPr>
          <a:xfrm>
            <a:off x="711343" y="5784615"/>
            <a:ext cx="14205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nl-NL" sz="1000" cap="all" dirty="0">
                <a:solidFill>
                  <a:srgbClr val="212529"/>
                </a:solidFill>
              </a:rPr>
              <a:t>INGRID VAN DE POL</a:t>
            </a:r>
            <a:endParaRPr lang="nl-NL" sz="1000" i="0" u="none" strike="noStrike" cap="all" dirty="0">
              <a:solidFill>
                <a:srgbClr val="212529"/>
              </a:solidFill>
              <a:effectLst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B413B11B-E6FA-DE42-9410-CD9F47F67D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0124" y="4485680"/>
            <a:ext cx="1644963" cy="1236293"/>
          </a:xfrm>
          <a:prstGeom prst="rect">
            <a:avLst/>
          </a:prstGeom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6DAFC54E-8564-6141-908B-6C7C78D3FFF4}"/>
              </a:ext>
            </a:extLst>
          </p:cNvPr>
          <p:cNvSpPr/>
          <p:nvPr/>
        </p:nvSpPr>
        <p:spPr>
          <a:xfrm>
            <a:off x="2911211" y="5784614"/>
            <a:ext cx="10278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nl-NL" sz="1000" cap="all" dirty="0">
                <a:solidFill>
                  <a:srgbClr val="212529"/>
                </a:solidFill>
              </a:rPr>
              <a:t>MONIEK BOIN</a:t>
            </a:r>
            <a:endParaRPr lang="nl-NL" sz="1000" i="0" u="none" strike="noStrike" cap="all" dirty="0">
              <a:solidFill>
                <a:srgbClr val="212529"/>
              </a:solidFill>
              <a:effectLst/>
            </a:endParaRP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D2151512-C5E3-1242-BC52-1C5C652228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4405" y="4485680"/>
            <a:ext cx="939576" cy="1252768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5DAA38C2-AE05-2D40-A394-9F594C01570F}"/>
              </a:ext>
            </a:extLst>
          </p:cNvPr>
          <p:cNvSpPr/>
          <p:nvPr/>
        </p:nvSpPr>
        <p:spPr>
          <a:xfrm>
            <a:off x="4794320" y="5784615"/>
            <a:ext cx="14863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nl-NL" sz="1000" cap="all" dirty="0">
                <a:solidFill>
                  <a:srgbClr val="212529"/>
                </a:solidFill>
              </a:rPr>
              <a:t>RONALD BROEKAART</a:t>
            </a:r>
            <a:endParaRPr lang="nl-NL" sz="1000" i="0" u="none" strike="noStrike" cap="all" dirty="0">
              <a:solidFill>
                <a:srgbClr val="212529"/>
              </a:solidFill>
              <a:effectLst/>
            </a:endParaRPr>
          </a:p>
        </p:txBody>
      </p:sp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F8FA1FF1-CFC6-9C41-83C3-B352E13344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733" y="4905046"/>
            <a:ext cx="4905325" cy="166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22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DDA519-0E55-4DDA-94D9-8828BBEC1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Doel van basisondersteuning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348EA85C-0B97-4D58-8115-33A7972D7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172" y="2386584"/>
            <a:ext cx="7358853" cy="3660185"/>
          </a:xfrm>
        </p:spPr>
        <p:txBody>
          <a:bodyPr anchor="ctr">
            <a:normAutofit/>
          </a:bodyPr>
          <a:lstStyle/>
          <a:p>
            <a:r>
              <a:rPr lang="nl-NL" sz="2600" dirty="0"/>
              <a:t>Iedereen kan meedoen</a:t>
            </a:r>
          </a:p>
          <a:p>
            <a:r>
              <a:rPr lang="nl-NL" sz="2600" dirty="0"/>
              <a:t>Van jong tot oud </a:t>
            </a:r>
          </a:p>
          <a:p>
            <a:r>
              <a:rPr lang="nl-NL" sz="2600" dirty="0"/>
              <a:t>Op alle leefgebieden</a:t>
            </a:r>
          </a:p>
          <a:p>
            <a:endParaRPr lang="nl-NL" sz="1500" dirty="0"/>
          </a:p>
          <a:p>
            <a:endParaRPr lang="nl-NL" sz="1500" dirty="0"/>
          </a:p>
          <a:p>
            <a:endParaRPr lang="nl-NL" sz="1500" dirty="0"/>
          </a:p>
          <a:p>
            <a:pPr marL="0" indent="0">
              <a:buNone/>
            </a:pPr>
            <a:r>
              <a:rPr lang="nl-NL" sz="1500" dirty="0"/>
              <a:t> - </a:t>
            </a:r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817BBBBF-F3C3-4D47-8BFE-75ED933AF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733" y="4905046"/>
            <a:ext cx="4905325" cy="166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29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DDA519-0E55-4DDA-94D9-8828BBEC1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Wie willen we bereiken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348EA85C-0B97-4D58-8115-33A7972D7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085" y="2082612"/>
            <a:ext cx="8011701" cy="5252044"/>
          </a:xfrm>
        </p:spPr>
        <p:txBody>
          <a:bodyPr anchor="ctr">
            <a:normAutofit fontScale="92500" lnSpcReduction="20000"/>
          </a:bodyPr>
          <a:lstStyle/>
          <a:p>
            <a:r>
              <a:rPr lang="nl-NL" sz="2800" dirty="0"/>
              <a:t>Alle inwoners van de gemeente. Onder andere:</a:t>
            </a:r>
          </a:p>
          <a:p>
            <a:endParaRPr lang="nl-NL" sz="2800" dirty="0"/>
          </a:p>
          <a:p>
            <a:pPr lvl="1"/>
            <a:r>
              <a:rPr lang="nl-NL" sz="2600" dirty="0"/>
              <a:t>Ouders en jeugd</a:t>
            </a:r>
          </a:p>
          <a:p>
            <a:pPr lvl="1"/>
            <a:r>
              <a:rPr lang="nl-NL" sz="2600" dirty="0"/>
              <a:t>Statushouders</a:t>
            </a:r>
          </a:p>
          <a:p>
            <a:pPr lvl="1"/>
            <a:r>
              <a:rPr lang="nl-NL" sz="2600" dirty="0"/>
              <a:t>Mensen met een psychische kwetsbaarheid</a:t>
            </a:r>
          </a:p>
          <a:p>
            <a:pPr lvl="1"/>
            <a:r>
              <a:rPr lang="nl-NL" sz="2600" dirty="0"/>
              <a:t>Inwoners met financiële problemen</a:t>
            </a:r>
          </a:p>
          <a:p>
            <a:pPr lvl="1"/>
            <a:r>
              <a:rPr lang="nl-NL" sz="2600" dirty="0"/>
              <a:t>Mensen met een beperking of </a:t>
            </a:r>
          </a:p>
          <a:p>
            <a:pPr marL="768350" lvl="1" indent="0">
              <a:buNone/>
            </a:pPr>
            <a:r>
              <a:rPr lang="nl-NL" sz="2600" dirty="0"/>
              <a:t>chronische ziekte</a:t>
            </a:r>
          </a:p>
          <a:p>
            <a:pPr marL="0" indent="0">
              <a:buNone/>
            </a:pPr>
            <a:endParaRPr lang="nl-NL" sz="1500" dirty="0"/>
          </a:p>
          <a:p>
            <a:endParaRPr lang="nl-NL" sz="1500" dirty="0"/>
          </a:p>
          <a:p>
            <a:endParaRPr lang="nl-NL" sz="1500" dirty="0"/>
          </a:p>
          <a:p>
            <a:pPr marL="0" indent="0">
              <a:buNone/>
            </a:pPr>
            <a:r>
              <a:rPr lang="nl-NL" sz="1500" dirty="0"/>
              <a:t> - </a:t>
            </a:r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49CF1B5F-97E2-F449-A5A6-81F22C25D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733" y="4905046"/>
            <a:ext cx="4905325" cy="166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3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DDA519-0E55-4DDA-94D9-8828BBEC1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Leefgebieden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348EA85C-0B97-4D58-8115-33A7972D7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172" y="2386584"/>
            <a:ext cx="7358853" cy="3660185"/>
          </a:xfrm>
        </p:spPr>
        <p:txBody>
          <a:bodyPr anchor="ctr">
            <a:normAutofit fontScale="62500" lnSpcReduction="20000"/>
          </a:bodyPr>
          <a:lstStyle/>
          <a:p>
            <a:r>
              <a:rPr lang="nl-NL" sz="3400" dirty="0"/>
              <a:t>Wonen</a:t>
            </a:r>
          </a:p>
          <a:p>
            <a:r>
              <a:rPr lang="nl-NL" sz="3400" dirty="0"/>
              <a:t>Opvoeden en opgroeien</a:t>
            </a:r>
          </a:p>
          <a:p>
            <a:r>
              <a:rPr lang="nl-NL" sz="3400" dirty="0"/>
              <a:t>Wet &amp; regelgeving</a:t>
            </a:r>
          </a:p>
          <a:p>
            <a:r>
              <a:rPr lang="nl-NL" sz="3400" dirty="0"/>
              <a:t>Financiën</a:t>
            </a:r>
          </a:p>
          <a:p>
            <a:r>
              <a:rPr lang="nl-NL" sz="3400" dirty="0"/>
              <a:t>Participatie</a:t>
            </a:r>
          </a:p>
          <a:p>
            <a:r>
              <a:rPr lang="nl-NL" sz="3400" dirty="0"/>
              <a:t>Relaties</a:t>
            </a:r>
          </a:p>
          <a:p>
            <a:r>
              <a:rPr lang="nl-NL" sz="3400" dirty="0"/>
              <a:t>Sociale netwerken</a:t>
            </a:r>
          </a:p>
          <a:p>
            <a:endParaRPr lang="nl-NL" sz="1500" dirty="0"/>
          </a:p>
          <a:p>
            <a:endParaRPr lang="nl-NL" sz="1500" dirty="0"/>
          </a:p>
          <a:p>
            <a:endParaRPr lang="nl-NL" sz="1500" dirty="0"/>
          </a:p>
          <a:p>
            <a:pPr marL="0" indent="0">
              <a:buNone/>
            </a:pPr>
            <a:r>
              <a:rPr lang="nl-NL" sz="1500" dirty="0"/>
              <a:t> - </a:t>
            </a:r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ED4B490D-C2CD-D441-A5E0-027948743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733" y="4905046"/>
            <a:ext cx="4905325" cy="166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38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DDA519-0E55-4DDA-94D9-8828BBEC1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nl-NL" sz="4400" dirty="0">
                <a:solidFill>
                  <a:schemeClr val="bg1"/>
                </a:solidFill>
              </a:rPr>
              <a:t>De opdracht van het Dorpsteam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348EA85C-0B97-4D58-8115-33A7972D7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39" y="2705182"/>
            <a:ext cx="7358853" cy="3660185"/>
          </a:xfrm>
        </p:spPr>
        <p:txBody>
          <a:bodyPr anchor="ctr">
            <a:normAutofit lnSpcReduction="10000"/>
          </a:bodyPr>
          <a:lstStyle/>
          <a:p>
            <a:r>
              <a:rPr lang="nl-NL" sz="2400" dirty="0"/>
              <a:t>Het versterken van de eigen kracht van de inwoners en de samenhang van de vrijwillige en professionele ondersteuning</a:t>
            </a:r>
          </a:p>
          <a:p>
            <a:endParaRPr lang="nl-NL" sz="2400" dirty="0"/>
          </a:p>
          <a:p>
            <a:r>
              <a:rPr lang="nl-NL" sz="2400" dirty="0"/>
              <a:t>Het ondersteunen van inwoners die (nog) niet mee kunnen doen</a:t>
            </a:r>
          </a:p>
          <a:p>
            <a:endParaRPr lang="nl-NL" sz="1500" dirty="0"/>
          </a:p>
          <a:p>
            <a:endParaRPr lang="nl-NL" sz="1500" dirty="0"/>
          </a:p>
          <a:p>
            <a:endParaRPr lang="nl-NL" sz="1500" dirty="0"/>
          </a:p>
          <a:p>
            <a:pPr marL="0" indent="0">
              <a:buNone/>
            </a:pPr>
            <a:r>
              <a:rPr lang="nl-NL" sz="1500" dirty="0"/>
              <a:t> - </a:t>
            </a:r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1CEF17E8-57E8-E648-B57B-1B8A0791A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733" y="4905046"/>
            <a:ext cx="4905325" cy="166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10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DDA519-0E55-4DDA-94D9-8828BBEC1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Hoe werkt het Dorpsteam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348EA85C-0B97-4D58-8115-33A7972D7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172" y="2386584"/>
            <a:ext cx="7358853" cy="3660185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buNone/>
            </a:pPr>
            <a:r>
              <a:rPr lang="nl-NL" sz="2600" dirty="0"/>
              <a:t>Werken aan een integrale en gebiedsgerichte aanpak:</a:t>
            </a:r>
          </a:p>
          <a:p>
            <a:pPr marL="0" indent="0">
              <a:buNone/>
            </a:pPr>
            <a:endParaRPr lang="nl-NL" sz="2600" dirty="0"/>
          </a:p>
          <a:p>
            <a:r>
              <a:rPr lang="nl-NL" sz="2600" dirty="0"/>
              <a:t>Voor en met inwoners en lokale partners</a:t>
            </a:r>
          </a:p>
          <a:p>
            <a:r>
              <a:rPr lang="nl-NL" sz="2600" dirty="0"/>
              <a:t>Aansluitend op lokale vragen en lokale kracht </a:t>
            </a:r>
          </a:p>
          <a:p>
            <a:r>
              <a:rPr lang="nl-NL" sz="2600" dirty="0"/>
              <a:t>Op de manier die daar werkt </a:t>
            </a:r>
          </a:p>
          <a:p>
            <a:r>
              <a:rPr lang="nl-NL" sz="2600" dirty="0"/>
              <a:t>Samen, zonder schotten </a:t>
            </a:r>
          </a:p>
          <a:p>
            <a:r>
              <a:rPr lang="nl-NL" sz="2600" dirty="0"/>
              <a:t>Gericht op vergroten eigen kracht en lokale kracht</a:t>
            </a:r>
          </a:p>
          <a:p>
            <a:endParaRPr lang="nl-NL" sz="1500" dirty="0"/>
          </a:p>
          <a:p>
            <a:endParaRPr lang="nl-NL" sz="1500" dirty="0"/>
          </a:p>
          <a:p>
            <a:endParaRPr lang="nl-NL" sz="1500" dirty="0"/>
          </a:p>
          <a:p>
            <a:pPr marL="0" indent="0">
              <a:buNone/>
            </a:pPr>
            <a:r>
              <a:rPr lang="nl-NL" sz="1500" dirty="0"/>
              <a:t> - </a:t>
            </a:r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6F38400B-E6A6-B640-AAA9-25D0B8E4A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733" y="4905046"/>
            <a:ext cx="4905325" cy="166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06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DDA519-0E55-4DDA-94D9-8828BBEC1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Alle activiteiten zijn terug te voeren op: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348EA85C-0B97-4D58-8115-33A7972D7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39" y="2705182"/>
            <a:ext cx="9445106" cy="3660185"/>
          </a:xfrm>
        </p:spPr>
        <p:txBody>
          <a:bodyPr anchor="ctr">
            <a:normAutofit fontScale="92500" lnSpcReduction="20000"/>
          </a:bodyPr>
          <a:lstStyle/>
          <a:p>
            <a:r>
              <a:rPr lang="nl-NL" sz="2800" dirty="0"/>
              <a:t>Presentie (er zijn, dichtbij en toegankelijk, er-op-af, kennen en gekend worden)</a:t>
            </a:r>
          </a:p>
          <a:p>
            <a:r>
              <a:rPr lang="nl-NL" sz="2800" dirty="0"/>
              <a:t>Preventie</a:t>
            </a:r>
          </a:p>
          <a:p>
            <a:r>
              <a:rPr lang="nl-NL" sz="2800" dirty="0"/>
              <a:t>Signalering</a:t>
            </a:r>
          </a:p>
          <a:p>
            <a:r>
              <a:rPr lang="nl-NL" sz="2800" dirty="0"/>
              <a:t>Passende hulp en ondersteuning</a:t>
            </a:r>
          </a:p>
          <a:p>
            <a:pPr marL="0" indent="0">
              <a:buNone/>
            </a:pPr>
            <a:r>
              <a:rPr lang="nl-NL" dirty="0"/>
              <a:t>  </a:t>
            </a:r>
          </a:p>
          <a:p>
            <a:endParaRPr lang="nl-NL" sz="1500" dirty="0"/>
          </a:p>
          <a:p>
            <a:endParaRPr lang="nl-NL" sz="1500" dirty="0"/>
          </a:p>
          <a:p>
            <a:endParaRPr lang="nl-NL" sz="1500" dirty="0"/>
          </a:p>
          <a:p>
            <a:pPr marL="0" indent="0">
              <a:buNone/>
            </a:pPr>
            <a:r>
              <a:rPr lang="nl-NL" sz="1500" dirty="0"/>
              <a:t> - </a:t>
            </a:r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95E2517B-1FD3-6848-938D-62603B5CC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733" y="4905046"/>
            <a:ext cx="4905325" cy="166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06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DDA519-0E55-4DDA-94D9-8828BBEC1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Samenwerking Dorpsteam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348EA85C-0B97-4D58-8115-33A7972D7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10" y="3501957"/>
            <a:ext cx="11632890" cy="335604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nl-NL" sz="2000" dirty="0"/>
              <a:t>Uitvoeren basisondersteuning samen met partners zoals:</a:t>
            </a:r>
            <a:br>
              <a:rPr lang="nl-NL" sz="2000" dirty="0"/>
            </a:br>
            <a:endParaRPr lang="nl-NL" sz="2000" dirty="0"/>
          </a:p>
          <a:p>
            <a:pPr lvl="1"/>
            <a:r>
              <a:rPr lang="nl-NL" sz="2000" dirty="0"/>
              <a:t>GGD</a:t>
            </a:r>
          </a:p>
          <a:p>
            <a:pPr lvl="1"/>
            <a:r>
              <a:rPr lang="nl-NL" sz="2000" dirty="0"/>
              <a:t>VIP</a:t>
            </a:r>
          </a:p>
          <a:p>
            <a:pPr lvl="1"/>
            <a:r>
              <a:rPr lang="nl-NL" sz="2000" dirty="0"/>
              <a:t>Vluchtelingenwerk</a:t>
            </a:r>
          </a:p>
          <a:p>
            <a:pPr lvl="1"/>
            <a:r>
              <a:rPr lang="nl-NL" sz="2000" dirty="0"/>
              <a:t>Verenigingen</a:t>
            </a:r>
          </a:p>
          <a:p>
            <a:pPr lvl="1"/>
            <a:r>
              <a:rPr lang="nl-NL" sz="2000" dirty="0"/>
              <a:t>Politie</a:t>
            </a:r>
          </a:p>
          <a:p>
            <a:pPr lvl="1"/>
            <a:r>
              <a:rPr lang="nl-NL" sz="2000" dirty="0"/>
              <a:t>Woning coöperatie </a:t>
            </a:r>
          </a:p>
          <a:p>
            <a:pPr lvl="1"/>
            <a:r>
              <a:rPr lang="nl-NL" sz="2000" dirty="0"/>
              <a:t>Plangroep</a:t>
            </a:r>
          </a:p>
          <a:p>
            <a:pPr lvl="1"/>
            <a:r>
              <a:rPr lang="nl-NL" sz="2000" dirty="0"/>
              <a:t>Scholen </a:t>
            </a:r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pPr marL="0" indent="0">
              <a:buNone/>
            </a:pPr>
            <a:r>
              <a:rPr lang="nl-NL" sz="2000" dirty="0"/>
              <a:t> - </a:t>
            </a:r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78FCF34C-F616-824F-A2B5-8FE41E8D4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733" y="4905046"/>
            <a:ext cx="4905325" cy="166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137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-directiekamer">
  <a:themeElements>
    <a:clrScheme name="Ion-directiekamer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-directiekamer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-directiekamer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75B4C5BFA2904B9FD80859DC44CBBA" ma:contentTypeVersion="10" ma:contentTypeDescription="Een nieuw document maken." ma:contentTypeScope="" ma:versionID="a3cdc090c279ed823b2e0a426a4d6382">
  <xsd:schema xmlns:xsd="http://www.w3.org/2001/XMLSchema" xmlns:xs="http://www.w3.org/2001/XMLSchema" xmlns:p="http://schemas.microsoft.com/office/2006/metadata/properties" xmlns:ns3="7e99275e-a982-4fc4-832b-c757f5522d57" xmlns:ns4="4cb23dda-b338-4769-a24c-fc602c398666" targetNamespace="http://schemas.microsoft.com/office/2006/metadata/properties" ma:root="true" ma:fieldsID="9f88a3a7806611be514fd6e5df544a7a" ns3:_="" ns4:_="">
    <xsd:import namespace="7e99275e-a982-4fc4-832b-c757f5522d57"/>
    <xsd:import namespace="4cb23dda-b338-4769-a24c-fc602c39866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99275e-a982-4fc4-832b-c757f5522d5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int-hash delen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b23dda-b338-4769-a24c-fc602c3986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45DCA3A-C672-4A8D-88BF-0A5E1FE445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99275e-a982-4fc4-832b-c757f5522d57"/>
    <ds:schemaRef ds:uri="4cb23dda-b338-4769-a24c-fc602c3986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E04507-AB8F-4A97-87F4-FE2FA51423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D5050C-3BE2-48C7-82A2-51F4D60B093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{19551540-F76F-8C4A-9946-527A4502B41F}tf10001076</Template>
  <TotalTime>243</TotalTime>
  <Words>297</Words>
  <Application>Microsoft Macintosh PowerPoint</Application>
  <PresentationFormat>Breedbeeld</PresentationFormat>
  <Paragraphs>112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5" baseType="lpstr">
      <vt:lpstr>Arial</vt:lpstr>
      <vt:lpstr>Calibri</vt:lpstr>
      <vt:lpstr>Century Gothic</vt:lpstr>
      <vt:lpstr>Wingdings 3</vt:lpstr>
      <vt:lpstr>Ion-directiekamer</vt:lpstr>
      <vt:lpstr>Dorpsteam Gilze en Rijen</vt:lpstr>
      <vt:lpstr>Dorpsteam Gilze en Rijen – Het gezicht</vt:lpstr>
      <vt:lpstr>Doel van basisondersteuning</vt:lpstr>
      <vt:lpstr>Wie willen we bereiken</vt:lpstr>
      <vt:lpstr>Leefgebieden</vt:lpstr>
      <vt:lpstr>De opdracht van het Dorpsteam</vt:lpstr>
      <vt:lpstr>Hoe werkt het Dorpsteam</vt:lpstr>
      <vt:lpstr>Alle activiteiten zijn terug te voeren op:</vt:lpstr>
      <vt:lpstr>Samenwerking Dorpsteam</vt:lpstr>
      <vt:lpstr>Bereikbaarheid Gilze en Rijen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Dorpsteam</dc:title>
  <dc:creator>Marieke van de Laar</dc:creator>
  <cp:lastModifiedBy>Anne-Marie de Groot-Honcoop</cp:lastModifiedBy>
  <cp:revision>33</cp:revision>
  <dcterms:created xsi:type="dcterms:W3CDTF">2020-12-08T19:52:22Z</dcterms:created>
  <dcterms:modified xsi:type="dcterms:W3CDTF">2021-01-11T18:25:13Z</dcterms:modified>
</cp:coreProperties>
</file>