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9" r:id="rId4"/>
  </p:sldMasterIdLst>
  <p:notesMasterIdLst>
    <p:notesMasterId r:id="rId15"/>
  </p:notesMasterIdLst>
  <p:handoutMasterIdLst>
    <p:handoutMasterId r:id="rId16"/>
  </p:handoutMasterIdLst>
  <p:sldIdLst>
    <p:sldId id="281" r:id="rId5"/>
    <p:sldId id="295" r:id="rId6"/>
    <p:sldId id="283" r:id="rId7"/>
    <p:sldId id="289" r:id="rId8"/>
    <p:sldId id="286" r:id="rId9"/>
    <p:sldId id="285" r:id="rId10"/>
    <p:sldId id="284" r:id="rId11"/>
    <p:sldId id="288" r:id="rId12"/>
    <p:sldId id="282" r:id="rId13"/>
    <p:sldId id="292" r:id="rId1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rbara Landzaad" initials="BL" lastIdx="2" clrIdx="0">
    <p:extLst>
      <p:ext uri="{19B8F6BF-5375-455C-9EA6-DF929625EA0E}">
        <p15:presenceInfo xmlns:p15="http://schemas.microsoft.com/office/powerpoint/2012/main" userId="S::b.landzaad@meewestbrabant.nl::2131e759-5072-4728-9b32-4a9f50c6534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348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76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7D94232E-C66D-47A6-959E-9823A8FF39F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451A9DD-6D36-4ED7-BF4E-FCE2C832C6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45A3AC-3118-46BB-A381-3A3DF732CE35}" type="datetimeFigureOut">
              <a:rPr lang="nl-NL" smtClean="0"/>
              <a:t>01-03-2021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D333202-F019-4D35-BC72-AE24EEC8E0F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F7F9DF1-A975-4D06-AA0D-A18BF05D049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1D6F7D-2B04-42F5-9BE8-FC86F028266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8127651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64D01A-D58F-40BF-B3F3-8B0D7C1C4C1E}" type="datetimeFigureOut">
              <a:rPr lang="nl-NL" smtClean="0"/>
              <a:t>01-03-2021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DA0C9E-AC1D-47A9-B359-1CF40802B4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9080600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8984" y="1792224"/>
            <a:ext cx="990599" cy="304799"/>
          </a:xfrm>
        </p:spPr>
        <p:txBody>
          <a:bodyPr/>
          <a:lstStyle>
            <a:lvl1pPr algn="l">
              <a:defRPr b="0">
                <a:solidFill>
                  <a:schemeClr val="bg1"/>
                </a:solidFill>
              </a:defRPr>
            </a:lvl1pPr>
          </a:lstStyle>
          <a:p>
            <a:fld id="{53343AA3-61EC-4636-8015-F70C30291558}" type="datetime1">
              <a:rPr lang="nl-NL" smtClean="0"/>
              <a:t>01-03-2021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976" y="3227832"/>
            <a:ext cx="3867912" cy="310896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Rectangle 7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1904A71C-C578-4166-B08A-34F55DBA4B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038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4969927"/>
            <a:ext cx="8825657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7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1486A-6B01-41D9-AC8A-5D506BDC8B2F}" type="datetime1">
              <a:rPr lang="nl-NL" smtClean="0"/>
              <a:t>01-03-2021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A71C-C578-4166-B08A-34F55DBA4B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638204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0704"/>
            <a:ext cx="8833104" cy="1371600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2144" y="3547872"/>
            <a:ext cx="8825659" cy="2478024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1486A-6B01-41D9-AC8A-5D506BDC8B2F}" type="datetime1">
              <a:rPr lang="nl-NL" smtClean="0"/>
              <a:t>01-03-2021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A71C-C578-4166-B08A-34F55DBA4B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004064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2" name="TextBox 11"/>
          <p:cNvSpPr txBox="1"/>
          <p:nvPr/>
        </p:nvSpPr>
        <p:spPr bwMode="gray">
          <a:xfrm>
            <a:off x="898295" y="59676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 bwMode="gray">
          <a:xfrm>
            <a:off x="9715063" y="2629300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698249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 bwMode="gray">
          <a:xfrm>
            <a:off x="1945945" y="3679987"/>
            <a:ext cx="7725772" cy="34217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400" cap="small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marL="0" lvl="0" indent="0">
              <a:buNone/>
            </a:pPr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8"/>
            <a:ext cx="8825659" cy="997858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1486A-6B01-41D9-AC8A-5D506BDC8B2F}" type="datetime1">
              <a:rPr lang="nl-NL" smtClean="0"/>
              <a:t>01-03-2021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3" name="Rectangle 2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A71C-C578-4166-B08A-34F55DBA4B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0110719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3525"/>
            <a:ext cx="8865623" cy="1819656"/>
          </a:xfrm>
          <a:prstGeom prst="rect">
            <a:avLst/>
          </a:prstGeo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9200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1486A-6B01-41D9-AC8A-5D506BDC8B2F}" type="datetime1">
              <a:rPr lang="nl-NL" smtClean="0"/>
              <a:t>01-03-2021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A71C-C578-4166-B08A-34F55DBA4B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220327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312916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79764"/>
            <a:ext cx="3129168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5380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4"/>
            <a:ext cx="3145380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595032"/>
            <a:ext cx="3161029" cy="58473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79764"/>
            <a:ext cx="3161029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991" y="2603500"/>
            <a:ext cx="32564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5824" y="2603500"/>
            <a:ext cx="0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1486A-6B01-41D9-AC8A-5D506BDC8B2F}" type="datetime1">
              <a:rPr lang="nl-NL" smtClean="0"/>
              <a:t>01-03-2021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A71C-C578-4166-B08A-34F55DBA4B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5352864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 anchor="ctr" anchorCtr="0"/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5"/>
            <a:ext cx="3050438" cy="57626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0916"/>
            <a:ext cx="2691242" cy="158409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7"/>
            <a:ext cx="3050438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8"/>
            <a:ext cx="3050438" cy="91257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3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3" y="5109107"/>
            <a:ext cx="3050438" cy="91794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245" y="2603500"/>
            <a:ext cx="1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7352" y="2603500"/>
            <a:ext cx="0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1486A-6B01-41D9-AC8A-5D506BDC8B2F}" type="datetime1">
              <a:rPr lang="nl-NL" smtClean="0"/>
              <a:t>01-03-2021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A71C-C578-4166-B08A-34F55DBA4B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8942387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595033"/>
            <a:ext cx="8825659" cy="3424768"/>
          </a:xfrm>
        </p:spPr>
        <p:txBody>
          <a:bodyPr vert="eaVert" anchor="t" anchorCtr="0"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1486A-6B01-41D9-AC8A-5D506BDC8B2F}" type="datetime1">
              <a:rPr lang="nl-NL" smtClean="0"/>
              <a:t>01-03-2021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A71C-C578-4166-B08A-34F55DBA4B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6595419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6"/>
            <a:ext cx="1441567" cy="4748591"/>
          </a:xfrm>
          <a:prstGeom prst="rect">
            <a:avLst/>
          </a:prstGeom>
        </p:spPr>
        <p:txBody>
          <a:bodyPr vert="eaVert" anchor="b" anchorCtr="0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5"/>
            <a:ext cx="6256025" cy="4748591"/>
          </a:xfrm>
        </p:spPr>
        <p:txBody>
          <a:bodyPr vert="eaVert"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1486A-6B01-41D9-AC8A-5D506BDC8B2F}" type="datetime1">
              <a:rPr lang="nl-NL" smtClean="0"/>
              <a:t>01-03-2021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0" name="Rectangle 1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A71C-C578-4166-B08A-34F55DBA4B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957830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  <a:prstGeom prst="rect">
            <a:avLst/>
          </a:prstGeom>
        </p:spPr>
        <p:txBody>
          <a:bodyPr anchor="ctr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1486A-6B01-41D9-AC8A-5D506BDC8B2F}" type="datetime1">
              <a:rPr lang="nl-NL" smtClean="0"/>
              <a:t>01-03-2021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A71C-C578-4166-B08A-34F55DBA4B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30377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9192"/>
            <a:ext cx="4343400" cy="2286000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4576" y="2679192"/>
            <a:ext cx="3758184" cy="2286000"/>
          </a:xfrm>
        </p:spPr>
        <p:txBody>
          <a:bodyPr anchor="ctr" anchorCtr="0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10B0A-764B-4C5B-B236-88D2052CAD31}" type="datetime1">
              <a:rPr lang="nl-NL" smtClean="0"/>
              <a:t>01-03-2021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endParaRPr lang="nl-NL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A71C-C578-4166-B08A-34F55DBA4B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8877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8032" cy="3416301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76" y="2603500"/>
            <a:ext cx="4828032" cy="3416300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1486A-6B01-41D9-AC8A-5D506BDC8B2F}" type="datetime1">
              <a:rPr lang="nl-NL" smtClean="0"/>
              <a:t>01-03-2021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A71C-C578-4166-B08A-34F55DBA4B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797751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69264"/>
            <a:ext cx="8825659" cy="704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98448"/>
            <a:ext cx="4828032" cy="2843784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76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1" y="3187921"/>
            <a:ext cx="4825160" cy="2854311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1486A-6B01-41D9-AC8A-5D506BDC8B2F}" type="datetime1">
              <a:rPr lang="nl-NL" smtClean="0"/>
              <a:t>01-03-2021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A71C-C578-4166-B08A-34F55DBA4B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880528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144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86424-7E8E-4BE5-8AA7-01F40FF68D27}" type="datetime1">
              <a:rPr lang="nl-NL" smtClean="0"/>
              <a:t>01-03-2021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A71C-C578-4166-B08A-34F55DBA4B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0415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79496-87C5-4217-8F65-E9097B12E94B}" type="datetime1">
              <a:rPr lang="nl-NL" smtClean="0"/>
              <a:t>01-03-2021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tangle 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A71C-C578-4166-B08A-34F55DBA4B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1899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298448"/>
            <a:ext cx="2793159" cy="1597152"/>
          </a:xfrm>
          <a:prstGeom prst="rect">
            <a:avLst/>
          </a:prstGeo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9008" y="1447800"/>
            <a:ext cx="5195997" cy="4572000"/>
          </a:xfrm>
        </p:spPr>
        <p:txBody>
          <a:bodyPr anchor="ctr">
            <a:normAutofit/>
          </a:bodyPr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3" y="3129280"/>
            <a:ext cx="2793159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1486A-6B01-41D9-AC8A-5D506BDC8B2F}" type="datetime1">
              <a:rPr lang="nl-NL" smtClean="0"/>
              <a:t>01-03-2021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A71C-C578-4166-B08A-34F55DBA4B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399995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1486A-6B01-41D9-AC8A-5D506BDC8B2F}" type="datetime1">
              <a:rPr lang="nl-NL" smtClean="0"/>
              <a:t>01-03-2021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A71C-C578-4166-B08A-34F55DBA4B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153261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7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0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8F91486A-6B01-41D9-AC8A-5D506BDC8B2F}" type="datetime1">
              <a:rPr lang="nl-NL" smtClean="0"/>
              <a:t>01-03-2021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7784" y="6391656"/>
            <a:ext cx="3867912" cy="310896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29" name="Rectangle 2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1904A71C-C578-4166-B08A-34F55DBA4B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6924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0" r:id="rId1"/>
    <p:sldLayoutId id="2147484051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  <p:sldLayoutId id="2147484061" r:id="rId12"/>
    <p:sldLayoutId id="2147484062" r:id="rId13"/>
    <p:sldLayoutId id="2147484063" r:id="rId14"/>
    <p:sldLayoutId id="2147484064" r:id="rId15"/>
    <p:sldLayoutId id="2147484065" r:id="rId16"/>
    <p:sldLayoutId id="2147484066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rpsteamalphenchaam.nl/" TargetMode="External"/><Relationship Id="rId2" Type="http://schemas.openxmlformats.org/officeDocument/2006/relationships/hyperlink" Target="mailto:contact@dorpsteamalphenchaam.n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4.tiff"/><Relationship Id="rId7" Type="http://schemas.openxmlformats.org/officeDocument/2006/relationships/image" Target="../media/image8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11" Type="http://schemas.openxmlformats.org/officeDocument/2006/relationships/image" Target="../media/image2.jpg"/><Relationship Id="rId5" Type="http://schemas.openxmlformats.org/officeDocument/2006/relationships/image" Target="../media/image6.tiff"/><Relationship Id="rId10" Type="http://schemas.openxmlformats.org/officeDocument/2006/relationships/image" Target="../media/image11.tiff"/><Relationship Id="rId4" Type="http://schemas.openxmlformats.org/officeDocument/2006/relationships/image" Target="../media/image5.tiff"/><Relationship Id="rId9" Type="http://schemas.openxmlformats.org/officeDocument/2006/relationships/image" Target="../media/image10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DDA519-0E55-4DDA-94D9-8828BBEC1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Dorpsteam Alphen-Chaam</a:t>
            </a: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348EA85C-0B97-4D58-8115-33A7972D7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172" y="2386584"/>
            <a:ext cx="7302627" cy="3660185"/>
          </a:xfrm>
        </p:spPr>
        <p:txBody>
          <a:bodyPr anchor="ctr">
            <a:normAutofit/>
          </a:bodyPr>
          <a:lstStyle/>
          <a:p>
            <a:r>
              <a:rPr lang="nl-NL" sz="2600" dirty="0"/>
              <a:t>IMW Breda	</a:t>
            </a:r>
          </a:p>
          <a:p>
            <a:r>
              <a:rPr lang="nl-NL" sz="2600" dirty="0"/>
              <a:t>ContourdeTwern	</a:t>
            </a:r>
          </a:p>
          <a:p>
            <a:r>
              <a:rPr lang="nl-NL" sz="2600" dirty="0"/>
              <a:t>MEE West-Brabant</a:t>
            </a:r>
          </a:p>
          <a:p>
            <a:endParaRPr lang="nl-NL" sz="1500" dirty="0"/>
          </a:p>
          <a:p>
            <a:endParaRPr lang="nl-NL" sz="1500" dirty="0"/>
          </a:p>
          <a:p>
            <a:endParaRPr lang="nl-NL" sz="1500" dirty="0"/>
          </a:p>
          <a:p>
            <a:pPr marL="0" indent="0">
              <a:buNone/>
            </a:pPr>
            <a:r>
              <a:rPr lang="nl-NL" sz="1500" dirty="0"/>
              <a:t> - </a:t>
            </a:r>
          </a:p>
        </p:txBody>
      </p:sp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52150F7E-1358-C544-90C6-C7F49B63A3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594" y="4829505"/>
            <a:ext cx="5269743" cy="165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60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DDA519-0E55-4DDA-94D9-8828BBEC1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Bereikbaarheid Alphen-Chaam</a:t>
            </a: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348EA85C-0B97-4D58-8115-33A7972D7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39" y="2902998"/>
            <a:ext cx="9445106" cy="3462369"/>
          </a:xfrm>
        </p:spPr>
        <p:txBody>
          <a:bodyPr anchor="ctr">
            <a:normAutofit fontScale="25000" lnSpcReduction="20000"/>
          </a:bodyPr>
          <a:lstStyle/>
          <a:p>
            <a:pPr marL="0" indent="0">
              <a:buNone/>
            </a:pPr>
            <a:endParaRPr lang="nl-NL" sz="8000" b="1" dirty="0"/>
          </a:p>
          <a:p>
            <a:pPr marL="0" indent="0">
              <a:buNone/>
            </a:pPr>
            <a:endParaRPr lang="nl-NL" sz="8000" b="1" dirty="0"/>
          </a:p>
          <a:p>
            <a:pPr marL="0" indent="0">
              <a:buNone/>
            </a:pPr>
            <a:endParaRPr lang="nl-NL" sz="8000" b="1" dirty="0"/>
          </a:p>
          <a:p>
            <a:pPr marL="0" indent="0">
              <a:buNone/>
            </a:pPr>
            <a:r>
              <a:rPr lang="nl-NL" sz="8000" b="1" dirty="0"/>
              <a:t>Inlooppunten Alphen Chaam</a:t>
            </a:r>
            <a:endParaRPr lang="nl-NL" sz="8000" dirty="0"/>
          </a:p>
          <a:p>
            <a:r>
              <a:rPr lang="nl-NL" sz="8000" dirty="0"/>
              <a:t>‘t Trefpunt Alphen - dinsdag  09.00-10.30 u</a:t>
            </a:r>
          </a:p>
          <a:p>
            <a:r>
              <a:rPr lang="nl-NL" sz="8000" dirty="0"/>
              <a:t>SKAC Chaam - maandag 13.30 - 15.00 uur</a:t>
            </a:r>
          </a:p>
          <a:p>
            <a:endParaRPr lang="nl-NL" sz="8000" dirty="0"/>
          </a:p>
          <a:p>
            <a:pPr marL="0" indent="0">
              <a:buNone/>
            </a:pPr>
            <a:r>
              <a:rPr lang="nl-NL" sz="8000" dirty="0"/>
              <a:t>Telefonisch infopunt dorpsteams - 088 605 0 605</a:t>
            </a:r>
          </a:p>
          <a:p>
            <a:pPr lvl="1"/>
            <a:r>
              <a:rPr lang="nl-NL" sz="8000" dirty="0"/>
              <a:t>werkdagen 9.00 tot 10.30 uur</a:t>
            </a:r>
          </a:p>
          <a:p>
            <a:pPr marL="457200" lvl="1" indent="0">
              <a:buNone/>
            </a:pPr>
            <a:endParaRPr lang="nl-NL" sz="8000" dirty="0"/>
          </a:p>
          <a:p>
            <a:pPr marL="0" indent="0">
              <a:buNone/>
            </a:pPr>
            <a:r>
              <a:rPr lang="nl-NL" sz="8000" dirty="0">
                <a:hlinkClick r:id="rId2"/>
              </a:rPr>
              <a:t>contact@dorpsteamalphenchaam.nl</a:t>
            </a:r>
            <a:endParaRPr lang="nl-NL" sz="8000" dirty="0"/>
          </a:p>
          <a:p>
            <a:endParaRPr lang="nl-NL" sz="8000" dirty="0"/>
          </a:p>
          <a:p>
            <a:pPr marL="0" indent="0">
              <a:buNone/>
            </a:pPr>
            <a:r>
              <a:rPr lang="nl-NL" sz="8000" dirty="0">
                <a:hlinkClick r:id="rId3"/>
              </a:rPr>
              <a:t>www.dorpsteamalphenchaam.nl</a:t>
            </a:r>
            <a:endParaRPr lang="nl-NL" sz="8000" dirty="0"/>
          </a:p>
          <a:p>
            <a:pPr marL="0" indent="0">
              <a:buNone/>
            </a:pPr>
            <a:endParaRPr lang="nl-NL" sz="8000" dirty="0"/>
          </a:p>
          <a:p>
            <a:endParaRPr lang="nl-NL" sz="8000" dirty="0"/>
          </a:p>
          <a:p>
            <a:pPr marL="0" indent="0">
              <a:buNone/>
            </a:pPr>
            <a:r>
              <a:rPr lang="nl-NL" sz="8000" dirty="0"/>
              <a:t>  </a:t>
            </a:r>
          </a:p>
          <a:p>
            <a:endParaRPr lang="nl-NL" sz="1500" dirty="0"/>
          </a:p>
          <a:p>
            <a:endParaRPr lang="nl-NL" sz="1500" dirty="0"/>
          </a:p>
          <a:p>
            <a:endParaRPr lang="nl-NL" sz="1500" dirty="0"/>
          </a:p>
          <a:p>
            <a:pPr marL="0" indent="0">
              <a:buNone/>
            </a:pPr>
            <a:r>
              <a:rPr lang="nl-NL" sz="1500" dirty="0"/>
              <a:t> - </a:t>
            </a:r>
          </a:p>
        </p:txBody>
      </p:sp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C6A3F426-1EE7-490B-BDC1-94FB7EF6A9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618" y="4709162"/>
            <a:ext cx="5269743" cy="165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175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DDA519-0E55-4DDA-94D9-8828BBEC1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Dorpsteam Alphen-Chaam – Het gezicht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BC61948-D307-434B-87C2-1CD36B7E6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39" y="2386585"/>
            <a:ext cx="1187564" cy="1583418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6C3E059F-E08F-2F4A-ADFF-C24BE21007BC}"/>
              </a:ext>
            </a:extLst>
          </p:cNvPr>
          <p:cNvSpPr/>
          <p:nvPr/>
        </p:nvSpPr>
        <p:spPr>
          <a:xfrm>
            <a:off x="413183" y="4069249"/>
            <a:ext cx="138852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nl-NL" sz="1000" cap="all" dirty="0">
                <a:solidFill>
                  <a:srgbClr val="212529"/>
                </a:solidFill>
                <a:latin typeface="+mj-lt"/>
              </a:rPr>
              <a:t>LINDA VAN DE WIEL</a:t>
            </a:r>
            <a:endParaRPr lang="nl-NL" sz="1000" i="0" u="none" strike="noStrike" cap="all" dirty="0">
              <a:solidFill>
                <a:srgbClr val="212529"/>
              </a:solidFill>
              <a:effectLst/>
              <a:latin typeface="+mj-lt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06C3916-211C-5144-9D47-A442FDE67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6753" y="2386584"/>
            <a:ext cx="1190038" cy="1583419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B497E3CE-7EE4-8045-B28E-AB9F0CC25120}"/>
              </a:ext>
            </a:extLst>
          </p:cNvPr>
          <p:cNvSpPr/>
          <p:nvPr/>
        </p:nvSpPr>
        <p:spPr>
          <a:xfrm>
            <a:off x="2266203" y="4075784"/>
            <a:ext cx="104387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nl-NL" sz="1000" cap="all" dirty="0">
                <a:solidFill>
                  <a:srgbClr val="212529"/>
                </a:solidFill>
                <a:latin typeface="+mj-lt"/>
              </a:rPr>
              <a:t>INIE HEESBEEN</a:t>
            </a:r>
            <a:endParaRPr lang="nl-NL" sz="1000" i="0" u="none" strike="noStrike" cap="all" dirty="0">
              <a:solidFill>
                <a:srgbClr val="212529"/>
              </a:solidFill>
              <a:effectLst/>
              <a:latin typeface="+mj-lt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F1DCB559-535E-144B-8630-73BB62A8B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9940" y="2386584"/>
            <a:ext cx="1187565" cy="1583419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02350B2E-9BE9-1C41-BC87-C805A2CD513B}"/>
              </a:ext>
            </a:extLst>
          </p:cNvPr>
          <p:cNvSpPr/>
          <p:nvPr/>
        </p:nvSpPr>
        <p:spPr>
          <a:xfrm>
            <a:off x="3802918" y="4082319"/>
            <a:ext cx="149912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nl-NL" sz="1000" cap="all" dirty="0">
                <a:solidFill>
                  <a:srgbClr val="212529"/>
                </a:solidFill>
                <a:latin typeface="+mj-lt"/>
              </a:rPr>
              <a:t>BARBARA LANDZAAD</a:t>
            </a:r>
            <a:endParaRPr lang="nl-NL" sz="1000" i="0" u="none" strike="noStrike" cap="all" dirty="0">
              <a:solidFill>
                <a:srgbClr val="212529"/>
              </a:solidFill>
              <a:effectLst/>
              <a:latin typeface="+mj-lt"/>
            </a:endParaRP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A30E757C-570B-DD46-A3DE-1C3A7826E602}"/>
              </a:ext>
            </a:extLst>
          </p:cNvPr>
          <p:cNvSpPr/>
          <p:nvPr/>
        </p:nvSpPr>
        <p:spPr>
          <a:xfrm>
            <a:off x="5584546" y="4082319"/>
            <a:ext cx="13853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nl-NL" sz="1000" cap="all" dirty="0">
                <a:solidFill>
                  <a:srgbClr val="212529"/>
                </a:solidFill>
                <a:latin typeface="+mj-lt"/>
              </a:rPr>
              <a:t>Maud Pijnenburg</a:t>
            </a:r>
            <a:endParaRPr lang="nl-NL" sz="1000" i="0" u="none" strike="noStrike" cap="all" dirty="0">
              <a:solidFill>
                <a:srgbClr val="212529"/>
              </a:solidFill>
              <a:effectLst/>
              <a:latin typeface="+mj-lt"/>
            </a:endParaRP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30456634-CD37-CC48-917B-67155B84A9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8461" y="2386584"/>
            <a:ext cx="1190038" cy="1583419"/>
          </a:xfrm>
          <a:prstGeom prst="rect">
            <a:avLst/>
          </a:prstGeom>
        </p:spPr>
      </p:pic>
      <p:sp>
        <p:nvSpPr>
          <p:cNvPr id="17" name="Rechthoek 16">
            <a:extLst>
              <a:ext uri="{FF2B5EF4-FFF2-40B4-BE49-F238E27FC236}">
                <a16:creationId xmlns:a16="http://schemas.microsoft.com/office/drawing/2014/main" id="{087E8826-A0BE-FB41-83B9-06D8F3DBBCEF}"/>
              </a:ext>
            </a:extLst>
          </p:cNvPr>
          <p:cNvSpPr/>
          <p:nvPr/>
        </p:nvSpPr>
        <p:spPr>
          <a:xfrm>
            <a:off x="7376041" y="4066114"/>
            <a:ext cx="86914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nl-NL" sz="1000" cap="all" dirty="0">
                <a:solidFill>
                  <a:srgbClr val="212529"/>
                </a:solidFill>
                <a:latin typeface="+mj-lt"/>
              </a:rPr>
              <a:t>RUTH HOSLI</a:t>
            </a:r>
            <a:endParaRPr lang="nl-NL" sz="1000" i="0" u="none" strike="noStrike" cap="all" dirty="0">
              <a:solidFill>
                <a:srgbClr val="212529"/>
              </a:solidFill>
              <a:effectLst/>
              <a:latin typeface="+mj-lt"/>
            </a:endParaRPr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FACEF690-AB22-CD47-86D6-C61D3300A8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639" y="4666589"/>
            <a:ext cx="1387446" cy="1042752"/>
          </a:xfrm>
          <a:prstGeom prst="rect">
            <a:avLst/>
          </a:prstGeom>
        </p:spPr>
      </p:pic>
      <p:sp>
        <p:nvSpPr>
          <p:cNvPr id="19" name="Rechthoek 18">
            <a:extLst>
              <a:ext uri="{FF2B5EF4-FFF2-40B4-BE49-F238E27FC236}">
                <a16:creationId xmlns:a16="http://schemas.microsoft.com/office/drawing/2014/main" id="{C0DCE6F9-C6CA-6E4F-BC21-EA38E04A9C00}"/>
              </a:ext>
            </a:extLst>
          </p:cNvPr>
          <p:cNvSpPr/>
          <p:nvPr/>
        </p:nvSpPr>
        <p:spPr>
          <a:xfrm>
            <a:off x="379167" y="5751913"/>
            <a:ext cx="149432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nl-NL" sz="1000" cap="all" dirty="0">
                <a:solidFill>
                  <a:srgbClr val="212529"/>
                </a:solidFill>
                <a:latin typeface="+mj-lt"/>
              </a:rPr>
              <a:t>MARIJN VERSCHOOR</a:t>
            </a:r>
            <a:endParaRPr lang="nl-NL" sz="1000" i="0" u="none" strike="noStrike" cap="all" dirty="0">
              <a:solidFill>
                <a:srgbClr val="212529"/>
              </a:solidFill>
              <a:effectLst/>
              <a:latin typeface="+mj-lt"/>
            </a:endParaRP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36358FC1-183B-9849-850E-8E938E8009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1068" y="2397171"/>
            <a:ext cx="1190038" cy="1613611"/>
          </a:xfrm>
          <a:prstGeom prst="rect">
            <a:avLst/>
          </a:prstGeom>
        </p:spPr>
      </p:pic>
      <p:sp>
        <p:nvSpPr>
          <p:cNvPr id="21" name="Rechthoek 20">
            <a:extLst>
              <a:ext uri="{FF2B5EF4-FFF2-40B4-BE49-F238E27FC236}">
                <a16:creationId xmlns:a16="http://schemas.microsoft.com/office/drawing/2014/main" id="{3CC4179C-DB1C-344A-808B-972578F18E95}"/>
              </a:ext>
            </a:extLst>
          </p:cNvPr>
          <p:cNvSpPr/>
          <p:nvPr/>
        </p:nvSpPr>
        <p:spPr>
          <a:xfrm>
            <a:off x="8752151" y="4082319"/>
            <a:ext cx="152157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nl-NL" sz="1000" cap="all" dirty="0">
                <a:solidFill>
                  <a:srgbClr val="212529"/>
                </a:solidFill>
                <a:latin typeface="+mj-lt"/>
              </a:rPr>
              <a:t>HANNEKE SCHANZLEH</a:t>
            </a:r>
            <a:endParaRPr lang="nl-NL" sz="1000" i="0" u="none" strike="noStrike" cap="all" dirty="0">
              <a:solidFill>
                <a:srgbClr val="212529"/>
              </a:solidFill>
              <a:effectLst/>
              <a:latin typeface="+mj-lt"/>
            </a:endParaRPr>
          </a:p>
        </p:txBody>
      </p:sp>
      <p:pic>
        <p:nvPicPr>
          <p:cNvPr id="22" name="Afbeelding 21">
            <a:extLst>
              <a:ext uri="{FF2B5EF4-FFF2-40B4-BE49-F238E27FC236}">
                <a16:creationId xmlns:a16="http://schemas.microsoft.com/office/drawing/2014/main" id="{4FA4D654-3F2D-E64C-8F1E-C79662169D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7937" y="4666589"/>
            <a:ext cx="1390336" cy="1042752"/>
          </a:xfrm>
          <a:prstGeom prst="rect">
            <a:avLst/>
          </a:prstGeom>
        </p:spPr>
      </p:pic>
      <p:sp>
        <p:nvSpPr>
          <p:cNvPr id="23" name="Rechthoek 22">
            <a:extLst>
              <a:ext uri="{FF2B5EF4-FFF2-40B4-BE49-F238E27FC236}">
                <a16:creationId xmlns:a16="http://schemas.microsoft.com/office/drawing/2014/main" id="{7172274C-01E5-D64F-9A4C-D366969492F3}"/>
              </a:ext>
            </a:extLst>
          </p:cNvPr>
          <p:cNvSpPr/>
          <p:nvPr/>
        </p:nvSpPr>
        <p:spPr>
          <a:xfrm>
            <a:off x="2266203" y="5751913"/>
            <a:ext cx="164019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nl-NL" sz="1000" cap="all" dirty="0">
                <a:solidFill>
                  <a:srgbClr val="212529"/>
                </a:solidFill>
                <a:latin typeface="+mj-lt"/>
              </a:rPr>
              <a:t>THOMAS FRANKHUIJZEN</a:t>
            </a:r>
            <a:endParaRPr lang="nl-NL" sz="1000" i="0" u="none" strike="noStrike" cap="all" dirty="0">
              <a:solidFill>
                <a:srgbClr val="212529"/>
              </a:solidFill>
              <a:effectLst/>
              <a:latin typeface="+mj-lt"/>
            </a:endParaRPr>
          </a:p>
        </p:txBody>
      </p: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38CBA251-B548-014B-8873-15B7D1D628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90318" y="4666589"/>
            <a:ext cx="1390336" cy="1042752"/>
          </a:xfrm>
          <a:prstGeom prst="rect">
            <a:avLst/>
          </a:prstGeom>
        </p:spPr>
      </p:pic>
      <p:sp>
        <p:nvSpPr>
          <p:cNvPr id="25" name="Rechthoek 24">
            <a:extLst>
              <a:ext uri="{FF2B5EF4-FFF2-40B4-BE49-F238E27FC236}">
                <a16:creationId xmlns:a16="http://schemas.microsoft.com/office/drawing/2014/main" id="{2002FF3D-0785-734E-9409-FE38A850A6B3}"/>
              </a:ext>
            </a:extLst>
          </p:cNvPr>
          <p:cNvSpPr/>
          <p:nvPr/>
        </p:nvSpPr>
        <p:spPr>
          <a:xfrm>
            <a:off x="4304735" y="5790165"/>
            <a:ext cx="112402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nl-NL" sz="1000" cap="all" dirty="0">
                <a:solidFill>
                  <a:srgbClr val="212529"/>
                </a:solidFill>
                <a:latin typeface="+mj-lt"/>
              </a:rPr>
              <a:t>JOHAN EEFTINK</a:t>
            </a:r>
            <a:endParaRPr lang="nl-NL" sz="1000" i="0" u="none" strike="noStrike" cap="all" dirty="0">
              <a:solidFill>
                <a:srgbClr val="212529"/>
              </a:solidFill>
              <a:effectLst/>
              <a:latin typeface="+mj-lt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70934F4-2E43-D74E-B182-D5B4D684625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838" r="15812"/>
          <a:stretch/>
        </p:blipFill>
        <p:spPr>
          <a:xfrm>
            <a:off x="5680654" y="2386584"/>
            <a:ext cx="1115238" cy="1585272"/>
          </a:xfrm>
          <a:prstGeom prst="rect">
            <a:avLst/>
          </a:prstGeom>
        </p:spPr>
      </p:pic>
      <p:pic>
        <p:nvPicPr>
          <p:cNvPr id="26" name="Afbeelding 25" descr="Afbeelding met tekst&#10;&#10;Automatisch gegenereerde beschrijving">
            <a:extLst>
              <a:ext uri="{FF2B5EF4-FFF2-40B4-BE49-F238E27FC236}">
                <a16:creationId xmlns:a16="http://schemas.microsoft.com/office/drawing/2014/main" id="{F6BEAEDB-212F-1042-85ED-E804B7EBED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594" y="4829505"/>
            <a:ext cx="5269743" cy="165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172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DDA519-0E55-4DDA-94D9-8828BBEC1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Doel van basisondersteuning</a:t>
            </a: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348EA85C-0B97-4D58-8115-33A7972D7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172" y="2386584"/>
            <a:ext cx="7358853" cy="3660185"/>
          </a:xfrm>
        </p:spPr>
        <p:txBody>
          <a:bodyPr anchor="ctr">
            <a:normAutofit/>
          </a:bodyPr>
          <a:lstStyle/>
          <a:p>
            <a:r>
              <a:rPr lang="nl-NL" sz="2600" dirty="0"/>
              <a:t>Iedereen kan meedoen</a:t>
            </a:r>
          </a:p>
          <a:p>
            <a:r>
              <a:rPr lang="nl-NL" sz="2600" dirty="0"/>
              <a:t>Van jong tot oud </a:t>
            </a:r>
          </a:p>
          <a:p>
            <a:r>
              <a:rPr lang="nl-NL" sz="2600" dirty="0"/>
              <a:t>O</a:t>
            </a:r>
            <a:r>
              <a:rPr lang="nl-NL" sz="2600"/>
              <a:t>p </a:t>
            </a:r>
            <a:r>
              <a:rPr lang="nl-NL" sz="2600" dirty="0"/>
              <a:t>alle leefgebieden</a:t>
            </a:r>
          </a:p>
          <a:p>
            <a:endParaRPr lang="nl-NL" sz="1500" dirty="0"/>
          </a:p>
          <a:p>
            <a:endParaRPr lang="nl-NL" sz="1500" dirty="0"/>
          </a:p>
          <a:p>
            <a:endParaRPr lang="nl-NL" sz="1500" dirty="0"/>
          </a:p>
          <a:p>
            <a:pPr marL="0" indent="0">
              <a:buNone/>
            </a:pPr>
            <a:r>
              <a:rPr lang="nl-NL" sz="1500" dirty="0"/>
              <a:t> - </a:t>
            </a:r>
          </a:p>
        </p:txBody>
      </p:sp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DEF2C9F8-A9C5-BC49-8BD2-FD7B51616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594" y="4829505"/>
            <a:ext cx="5269743" cy="165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429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DDA519-0E55-4DDA-94D9-8828BBEC1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Wie willen we bereiken</a:t>
            </a: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348EA85C-0B97-4D58-8115-33A7972D7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39" y="2376590"/>
            <a:ext cx="10463918" cy="4174435"/>
          </a:xfrm>
        </p:spPr>
        <p:txBody>
          <a:bodyPr anchor="ctr">
            <a:normAutofit fontScale="77500" lnSpcReduction="20000"/>
          </a:bodyPr>
          <a:lstStyle/>
          <a:p>
            <a:r>
              <a:rPr lang="nl-NL" sz="2800" dirty="0"/>
              <a:t>Alle inwoners van de gemeente. Onder andere:</a:t>
            </a:r>
          </a:p>
          <a:p>
            <a:pPr marL="0" indent="0">
              <a:buNone/>
            </a:pPr>
            <a:endParaRPr lang="nl-NL" sz="2800" dirty="0"/>
          </a:p>
          <a:p>
            <a:pPr lvl="1"/>
            <a:r>
              <a:rPr lang="nl-NL" sz="2600" dirty="0"/>
              <a:t>Ouders en jeugd</a:t>
            </a:r>
          </a:p>
          <a:p>
            <a:pPr lvl="1"/>
            <a:r>
              <a:rPr lang="nl-NL" sz="2600" dirty="0"/>
              <a:t>Statushouders</a:t>
            </a:r>
          </a:p>
          <a:p>
            <a:pPr lvl="1"/>
            <a:r>
              <a:rPr lang="nl-NL" sz="2600" dirty="0"/>
              <a:t>Mensen met een psychische kwetsbaarheid</a:t>
            </a:r>
          </a:p>
          <a:p>
            <a:pPr lvl="1"/>
            <a:r>
              <a:rPr lang="nl-NL" sz="2600" dirty="0"/>
              <a:t>Inwoners met financiële problemen</a:t>
            </a:r>
          </a:p>
          <a:p>
            <a:pPr lvl="1"/>
            <a:r>
              <a:rPr lang="nl-NL" sz="2600" dirty="0"/>
              <a:t>Mensen met een beperking of </a:t>
            </a:r>
          </a:p>
          <a:p>
            <a:pPr marL="722313" lvl="1" indent="0">
              <a:buNone/>
            </a:pPr>
            <a:r>
              <a:rPr lang="nl-NL" sz="2600" dirty="0"/>
              <a:t>chronische ziekte</a:t>
            </a:r>
          </a:p>
          <a:p>
            <a:pPr marL="0" indent="0">
              <a:buNone/>
            </a:pPr>
            <a:endParaRPr lang="nl-NL" sz="1500" dirty="0"/>
          </a:p>
          <a:p>
            <a:endParaRPr lang="nl-NL" sz="1500" dirty="0"/>
          </a:p>
          <a:p>
            <a:endParaRPr lang="nl-NL" sz="1500" dirty="0"/>
          </a:p>
          <a:p>
            <a:pPr marL="0" indent="0">
              <a:buNone/>
            </a:pPr>
            <a:r>
              <a:rPr lang="nl-NL" sz="1500" dirty="0"/>
              <a:t> - </a:t>
            </a:r>
          </a:p>
        </p:txBody>
      </p:sp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4A96ED99-864B-C54B-86F1-29FDAE13A4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972" y="4894820"/>
            <a:ext cx="5269743" cy="165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63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DDA519-0E55-4DDA-94D9-8828BBEC1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Leefgebieden</a:t>
            </a: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348EA85C-0B97-4D58-8115-33A7972D7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172" y="2386584"/>
            <a:ext cx="7358853" cy="3660185"/>
          </a:xfrm>
        </p:spPr>
        <p:txBody>
          <a:bodyPr anchor="ctr">
            <a:normAutofit fontScale="62500" lnSpcReduction="20000"/>
          </a:bodyPr>
          <a:lstStyle/>
          <a:p>
            <a:r>
              <a:rPr lang="nl-NL" sz="3400" dirty="0"/>
              <a:t>Wonen</a:t>
            </a:r>
          </a:p>
          <a:p>
            <a:r>
              <a:rPr lang="nl-NL" sz="3400" dirty="0"/>
              <a:t>Opvoeden &amp; opgroeien</a:t>
            </a:r>
          </a:p>
          <a:p>
            <a:r>
              <a:rPr lang="nl-NL" sz="3400" dirty="0"/>
              <a:t>Wet &amp; regelgeving</a:t>
            </a:r>
          </a:p>
          <a:p>
            <a:r>
              <a:rPr lang="nl-NL" sz="3400" dirty="0"/>
              <a:t>Financiën</a:t>
            </a:r>
          </a:p>
          <a:p>
            <a:r>
              <a:rPr lang="nl-NL" sz="3400" dirty="0"/>
              <a:t>Participatie</a:t>
            </a:r>
          </a:p>
          <a:p>
            <a:r>
              <a:rPr lang="nl-NL" sz="3400" dirty="0"/>
              <a:t>Relaties</a:t>
            </a:r>
          </a:p>
          <a:p>
            <a:r>
              <a:rPr lang="nl-NL" sz="3400" dirty="0"/>
              <a:t>Sociale netwerken</a:t>
            </a:r>
          </a:p>
          <a:p>
            <a:endParaRPr lang="nl-NL" sz="1500" dirty="0"/>
          </a:p>
          <a:p>
            <a:endParaRPr lang="nl-NL" sz="1500" dirty="0"/>
          </a:p>
          <a:p>
            <a:endParaRPr lang="nl-NL" sz="1500" dirty="0"/>
          </a:p>
          <a:p>
            <a:pPr marL="0" indent="0">
              <a:buNone/>
            </a:pPr>
            <a:r>
              <a:rPr lang="nl-NL" sz="1500" dirty="0"/>
              <a:t> - </a:t>
            </a:r>
          </a:p>
        </p:txBody>
      </p:sp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326A5107-98B8-7045-9494-E871359E4D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594" y="4829505"/>
            <a:ext cx="5269743" cy="165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338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DDA519-0E55-4DDA-94D9-8828BBEC1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nl-NL" sz="4400" dirty="0">
                <a:solidFill>
                  <a:schemeClr val="bg1"/>
                </a:solidFill>
              </a:rPr>
              <a:t>De opdracht van het Dorpsteam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348EA85C-0B97-4D58-8115-33A7972D7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39" y="2705182"/>
            <a:ext cx="7358853" cy="3660185"/>
          </a:xfrm>
        </p:spPr>
        <p:txBody>
          <a:bodyPr anchor="ctr">
            <a:normAutofit lnSpcReduction="10000"/>
          </a:bodyPr>
          <a:lstStyle/>
          <a:p>
            <a:r>
              <a:rPr lang="nl-NL" sz="2400" dirty="0"/>
              <a:t>Het versterken van de eigen kracht van de inwoners en de samenhang van de vrijwillige en professionele ondersteuning</a:t>
            </a:r>
          </a:p>
          <a:p>
            <a:endParaRPr lang="nl-NL" sz="2400" dirty="0"/>
          </a:p>
          <a:p>
            <a:r>
              <a:rPr lang="nl-NL" sz="2400" dirty="0"/>
              <a:t>Het ondersteunen van inwoners die (nog) niet mee kunnen doen</a:t>
            </a:r>
          </a:p>
          <a:p>
            <a:endParaRPr lang="nl-NL" sz="1500" dirty="0"/>
          </a:p>
          <a:p>
            <a:endParaRPr lang="nl-NL" sz="1500" dirty="0"/>
          </a:p>
          <a:p>
            <a:endParaRPr lang="nl-NL" sz="1500" dirty="0"/>
          </a:p>
          <a:p>
            <a:pPr marL="0" indent="0">
              <a:buNone/>
            </a:pPr>
            <a:r>
              <a:rPr lang="nl-NL" sz="1500" dirty="0"/>
              <a:t> - </a:t>
            </a:r>
          </a:p>
        </p:txBody>
      </p:sp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552E44F4-24AB-CE46-A46A-EF1DACC96C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909" y="4934009"/>
            <a:ext cx="5269743" cy="165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010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DDA519-0E55-4DDA-94D9-8828BBEC1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Hoe werkt het Dorpsteam</a:t>
            </a: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348EA85C-0B97-4D58-8115-33A7972D7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172" y="2386584"/>
            <a:ext cx="7358853" cy="3660185"/>
          </a:xfrm>
        </p:spPr>
        <p:txBody>
          <a:bodyPr anchor="ctr">
            <a:normAutofit fontScale="77500" lnSpcReduction="20000"/>
          </a:bodyPr>
          <a:lstStyle/>
          <a:p>
            <a:pPr marL="0" indent="0">
              <a:buNone/>
            </a:pPr>
            <a:r>
              <a:rPr lang="nl-NL" sz="2600" dirty="0"/>
              <a:t>Werken aan een integrale en gebiedsgerichte aanpak:</a:t>
            </a:r>
          </a:p>
          <a:p>
            <a:pPr marL="0" indent="0">
              <a:buNone/>
            </a:pPr>
            <a:endParaRPr lang="nl-NL" sz="2600" dirty="0"/>
          </a:p>
          <a:p>
            <a:r>
              <a:rPr lang="nl-NL" sz="2600" dirty="0"/>
              <a:t>Voor en met inwoners en lokale partners</a:t>
            </a:r>
          </a:p>
          <a:p>
            <a:r>
              <a:rPr lang="nl-NL" sz="2600" dirty="0"/>
              <a:t>Aansluitend op lokale vragen en lokale kracht </a:t>
            </a:r>
          </a:p>
          <a:p>
            <a:r>
              <a:rPr lang="nl-NL" sz="2600" dirty="0"/>
              <a:t>Op de manier die daar werkt </a:t>
            </a:r>
          </a:p>
          <a:p>
            <a:r>
              <a:rPr lang="nl-NL" sz="2600" dirty="0"/>
              <a:t>Samen, zonder schotten </a:t>
            </a:r>
          </a:p>
          <a:p>
            <a:r>
              <a:rPr lang="nl-NL" sz="2600" dirty="0"/>
              <a:t>Gericht op vergroten eigen kracht en lokale kracht</a:t>
            </a:r>
          </a:p>
          <a:p>
            <a:endParaRPr lang="nl-NL" sz="1500" dirty="0"/>
          </a:p>
          <a:p>
            <a:endParaRPr lang="nl-NL" sz="1500" dirty="0"/>
          </a:p>
          <a:p>
            <a:endParaRPr lang="nl-NL" sz="1500" dirty="0"/>
          </a:p>
          <a:p>
            <a:pPr marL="0" indent="0">
              <a:buNone/>
            </a:pPr>
            <a:r>
              <a:rPr lang="nl-NL" sz="1500" dirty="0"/>
              <a:t> - </a:t>
            </a:r>
          </a:p>
        </p:txBody>
      </p:sp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86C31963-94A8-4E42-B98D-4AA7AE514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909" y="4973198"/>
            <a:ext cx="5269743" cy="165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706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DDA519-0E55-4DDA-94D9-8828BBEC1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Alle activiteiten zijn terug te voeren op:</a:t>
            </a: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348EA85C-0B97-4D58-8115-33A7972D7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39" y="2705182"/>
            <a:ext cx="9445106" cy="3660185"/>
          </a:xfrm>
        </p:spPr>
        <p:txBody>
          <a:bodyPr anchor="ctr">
            <a:normAutofit fontScale="92500" lnSpcReduction="20000"/>
          </a:bodyPr>
          <a:lstStyle/>
          <a:p>
            <a:r>
              <a:rPr lang="nl-NL" sz="2800" dirty="0"/>
              <a:t>Presentie (er zijn, dichtbij en toegankelijk, er-op-af, kennen en gekend worden)</a:t>
            </a:r>
          </a:p>
          <a:p>
            <a:r>
              <a:rPr lang="nl-NL" sz="2800" dirty="0"/>
              <a:t>Preventie</a:t>
            </a:r>
          </a:p>
          <a:p>
            <a:r>
              <a:rPr lang="nl-NL" sz="2800" dirty="0"/>
              <a:t>Signalering</a:t>
            </a:r>
          </a:p>
          <a:p>
            <a:r>
              <a:rPr lang="nl-NL" sz="2800" dirty="0"/>
              <a:t>Passende hulp en ondersteuning</a:t>
            </a:r>
          </a:p>
          <a:p>
            <a:pPr marL="0" indent="0">
              <a:buNone/>
            </a:pPr>
            <a:r>
              <a:rPr lang="nl-NL" dirty="0"/>
              <a:t>  </a:t>
            </a:r>
          </a:p>
          <a:p>
            <a:endParaRPr lang="nl-NL" sz="1500" dirty="0"/>
          </a:p>
          <a:p>
            <a:endParaRPr lang="nl-NL" sz="1500" dirty="0"/>
          </a:p>
          <a:p>
            <a:endParaRPr lang="nl-NL" sz="1500" dirty="0"/>
          </a:p>
          <a:p>
            <a:pPr marL="0" indent="0">
              <a:buNone/>
            </a:pPr>
            <a:r>
              <a:rPr lang="nl-NL" sz="1500" dirty="0"/>
              <a:t> - </a:t>
            </a:r>
          </a:p>
        </p:txBody>
      </p:sp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9A4D4C76-D36D-F441-A700-583BD47CC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594" y="4829505"/>
            <a:ext cx="5269743" cy="165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306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DDA519-0E55-4DDA-94D9-8828BBEC1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Samenwerking Dorpsteam</a:t>
            </a: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348EA85C-0B97-4D58-8115-33A7972D7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825" y="4214191"/>
            <a:ext cx="10563692" cy="227151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nl-NL" sz="2000" dirty="0"/>
              <a:t>Uitvoeren basisondersteuning samen met partners zoals:</a:t>
            </a:r>
            <a:br>
              <a:rPr lang="nl-NL" sz="2000" dirty="0"/>
            </a:br>
            <a:endParaRPr lang="nl-NL" sz="2000" dirty="0"/>
          </a:p>
          <a:p>
            <a:pPr lvl="1"/>
            <a:r>
              <a:rPr lang="nl-NL" sz="2000" dirty="0"/>
              <a:t>GGD</a:t>
            </a:r>
          </a:p>
          <a:p>
            <a:pPr lvl="1"/>
            <a:r>
              <a:rPr lang="nl-NL" sz="2000" dirty="0"/>
              <a:t>Vluchtelingenwerk</a:t>
            </a:r>
          </a:p>
          <a:p>
            <a:pPr lvl="1"/>
            <a:r>
              <a:rPr lang="nl-NL" sz="2000" dirty="0"/>
              <a:t>Verenigingen</a:t>
            </a:r>
          </a:p>
          <a:p>
            <a:pPr lvl="1"/>
            <a:r>
              <a:rPr lang="nl-NL" sz="2000" dirty="0"/>
              <a:t>Politie</a:t>
            </a:r>
          </a:p>
          <a:p>
            <a:pPr lvl="1"/>
            <a:r>
              <a:rPr lang="nl-NL" sz="2000" dirty="0"/>
              <a:t>Woning coöperatie </a:t>
            </a:r>
          </a:p>
          <a:p>
            <a:pPr lvl="1"/>
            <a:r>
              <a:rPr lang="nl-NL" sz="2000" dirty="0"/>
              <a:t>Plangroep </a:t>
            </a:r>
          </a:p>
          <a:p>
            <a:pPr lvl="1"/>
            <a:r>
              <a:rPr lang="nl-NL" sz="2000" dirty="0"/>
              <a:t>Scholen</a:t>
            </a:r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  <a:p>
            <a:pPr marL="0" indent="0">
              <a:buNone/>
            </a:pPr>
            <a:r>
              <a:rPr lang="nl-NL" sz="2000" dirty="0"/>
              <a:t> - </a:t>
            </a:r>
          </a:p>
        </p:txBody>
      </p:sp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5A41F481-45C9-684C-BAC8-76AEC49CCA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594" y="4829505"/>
            <a:ext cx="5269743" cy="165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21370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-directiekamer">
  <a:themeElements>
    <a:clrScheme name="Ion-directiekamer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-directiekamer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-directiekamer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EC7F02AD-9687-440F-A9DF-FAA6F22270D7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E75B4C5BFA2904B9FD80859DC44CBBA" ma:contentTypeVersion="10" ma:contentTypeDescription="Een nieuw document maken." ma:contentTypeScope="" ma:versionID="a3cdc090c279ed823b2e0a426a4d6382">
  <xsd:schema xmlns:xsd="http://www.w3.org/2001/XMLSchema" xmlns:xs="http://www.w3.org/2001/XMLSchema" xmlns:p="http://schemas.microsoft.com/office/2006/metadata/properties" xmlns:ns3="7e99275e-a982-4fc4-832b-c757f5522d57" xmlns:ns4="4cb23dda-b338-4769-a24c-fc602c398666" targetNamespace="http://schemas.microsoft.com/office/2006/metadata/properties" ma:root="true" ma:fieldsID="9f88a3a7806611be514fd6e5df544a7a" ns3:_="" ns4:_="">
    <xsd:import namespace="7e99275e-a982-4fc4-832b-c757f5522d57"/>
    <xsd:import namespace="4cb23dda-b338-4769-a24c-fc602c39866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99275e-a982-4fc4-832b-c757f5522d5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int-hash delen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b23dda-b338-4769-a24c-fc602c3986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4D5050C-3BE2-48C7-82A2-51F4D60B093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CE04507-AB8F-4A97-87F4-FE2FA514238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45DCA3A-C672-4A8D-88BF-0A5E1FE445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e99275e-a982-4fc4-832b-c757f5522d57"/>
    <ds:schemaRef ds:uri="4cb23dda-b338-4769-a24c-fc602c39866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{19551540-F76F-8C4A-9946-527A4502B41F}tf10001076</Template>
  <TotalTime>251</TotalTime>
  <Words>284</Words>
  <Application>Microsoft Macintosh PowerPoint</Application>
  <PresentationFormat>Breedbeeld</PresentationFormat>
  <Paragraphs>115</Paragraphs>
  <Slides>10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5" baseType="lpstr">
      <vt:lpstr>Arial</vt:lpstr>
      <vt:lpstr>Calibri</vt:lpstr>
      <vt:lpstr>Century Gothic</vt:lpstr>
      <vt:lpstr>Wingdings 3</vt:lpstr>
      <vt:lpstr>Ion-directiekamer</vt:lpstr>
      <vt:lpstr>Dorpsteam Alphen-Chaam</vt:lpstr>
      <vt:lpstr>Dorpsteam Alphen-Chaam – Het gezicht</vt:lpstr>
      <vt:lpstr>Doel van basisondersteuning</vt:lpstr>
      <vt:lpstr>Wie willen we bereiken</vt:lpstr>
      <vt:lpstr>Leefgebieden</vt:lpstr>
      <vt:lpstr>De opdracht van het Dorpsteam</vt:lpstr>
      <vt:lpstr>Hoe werkt het Dorpsteam</vt:lpstr>
      <vt:lpstr>Alle activiteiten zijn terug te voeren op:</vt:lpstr>
      <vt:lpstr>Samenwerking Dorpsteam</vt:lpstr>
      <vt:lpstr>Bereikbaarheid Alphen-Chaam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Dorpsteam</dc:title>
  <dc:creator>Marieke van de Laar</dc:creator>
  <cp:lastModifiedBy>Anne-Marie de Groot-Honcoop</cp:lastModifiedBy>
  <cp:revision>34</cp:revision>
  <dcterms:created xsi:type="dcterms:W3CDTF">2020-12-08T19:52:22Z</dcterms:created>
  <dcterms:modified xsi:type="dcterms:W3CDTF">2021-03-01T13:44:15Z</dcterms:modified>
</cp:coreProperties>
</file>